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lear Sans" panose="020B0604020202020204" charset="0"/>
      <p:regular r:id="rId7"/>
    </p:embeddedFont>
    <p:embeddedFont>
      <p:font typeface="Clear Sans Bold" panose="020B0604020202020204" charset="0"/>
      <p:regular r:id="rId8"/>
    </p:embeddedFont>
    <p:embeddedFont>
      <p:font typeface="Trocchi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6.svg"/><Relationship Id="rId4" Type="http://schemas.openxmlformats.org/officeDocument/2006/relationships/image" Target="../media/image3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2997623" y="-97232"/>
            <a:ext cx="5585236" cy="4114800"/>
          </a:xfrm>
          <a:custGeom>
            <a:avLst/>
            <a:gdLst/>
            <a:ahLst/>
            <a:cxnLst/>
            <a:rect l="l" t="t" r="r" b="b"/>
            <a:pathLst>
              <a:path w="5585236" h="4114800">
                <a:moveTo>
                  <a:pt x="0" y="0"/>
                </a:moveTo>
                <a:lnTo>
                  <a:pt x="5585236" y="0"/>
                </a:lnTo>
                <a:lnTo>
                  <a:pt x="5585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-153579" y="8089732"/>
            <a:ext cx="18595158" cy="2197268"/>
            <a:chOff x="0" y="0"/>
            <a:chExt cx="24793544" cy="2929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0" y="0"/>
                  </a:moveTo>
                  <a:lnTo>
                    <a:pt x="12498372" y="0"/>
                  </a:lnTo>
                  <a:lnTo>
                    <a:pt x="12498372" y="2929691"/>
                  </a:lnTo>
                  <a:lnTo>
                    <a:pt x="0" y="292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295172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12498372" y="0"/>
                  </a:moveTo>
                  <a:lnTo>
                    <a:pt x="0" y="0"/>
                  </a:lnTo>
                  <a:lnTo>
                    <a:pt x="0" y="2929691"/>
                  </a:lnTo>
                  <a:lnTo>
                    <a:pt x="12498372" y="2929691"/>
                  </a:lnTo>
                  <a:lnTo>
                    <a:pt x="1249837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9803876" y="2057400"/>
            <a:ext cx="8484124" cy="8229600"/>
          </a:xfrm>
          <a:custGeom>
            <a:avLst/>
            <a:gdLst/>
            <a:ahLst/>
            <a:cxnLst/>
            <a:rect l="l" t="t" r="r" b="b"/>
            <a:pathLst>
              <a:path w="8484124" h="8229600">
                <a:moveTo>
                  <a:pt x="8484124" y="0"/>
                </a:moveTo>
                <a:lnTo>
                  <a:pt x="0" y="0"/>
                </a:lnTo>
                <a:lnTo>
                  <a:pt x="0" y="8229600"/>
                </a:lnTo>
                <a:lnTo>
                  <a:pt x="8484124" y="8229600"/>
                </a:lnTo>
                <a:lnTo>
                  <a:pt x="848412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-1035958" y="843203"/>
            <a:ext cx="14787312" cy="22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 b="1">
                <a:solidFill>
                  <a:srgbClr val="F5A94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ANALISIS PENGELUARAN</a:t>
            </a:r>
            <a:r>
              <a:rPr lang="en-US" sz="80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PELANGGAN WHOLESALE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6345" y="4447311"/>
            <a:ext cx="7094147" cy="234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333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Tujuan dari analisis ini adalah untuk memahami pola dan perilaku pelanggan dalam melakukan pembelian, serta meningkatkan strategi pemasaran</a:t>
            </a:r>
          </a:p>
        </p:txBody>
      </p:sp>
      <p:sp>
        <p:nvSpPr>
          <p:cNvPr id="10" name="Arrow: Right 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728B582-4BEC-61EA-6A71-214735F0DAE1}"/>
              </a:ext>
            </a:extLst>
          </p:cNvPr>
          <p:cNvSpPr/>
          <p:nvPr/>
        </p:nvSpPr>
        <p:spPr>
          <a:xfrm>
            <a:off x="15920830" y="8994788"/>
            <a:ext cx="1981200" cy="10497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2227168" y="1960168"/>
            <a:ext cx="13833665" cy="7919773"/>
          </a:xfrm>
          <a:custGeom>
            <a:avLst/>
            <a:gdLst/>
            <a:ahLst/>
            <a:cxnLst/>
            <a:rect l="l" t="t" r="r" b="b"/>
            <a:pathLst>
              <a:path w="13833665" h="7919773">
                <a:moveTo>
                  <a:pt x="0" y="0"/>
                </a:moveTo>
                <a:lnTo>
                  <a:pt x="13833664" y="0"/>
                </a:lnTo>
                <a:lnTo>
                  <a:pt x="13833664" y="7919773"/>
                </a:lnTo>
                <a:lnTo>
                  <a:pt x="0" y="7919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2997623" y="-97232"/>
            <a:ext cx="5585236" cy="4114800"/>
          </a:xfrm>
          <a:custGeom>
            <a:avLst/>
            <a:gdLst/>
            <a:ahLst/>
            <a:cxnLst/>
            <a:rect l="l" t="t" r="r" b="b"/>
            <a:pathLst>
              <a:path w="5585236" h="4114800">
                <a:moveTo>
                  <a:pt x="0" y="0"/>
                </a:moveTo>
                <a:lnTo>
                  <a:pt x="5585236" y="0"/>
                </a:lnTo>
                <a:lnTo>
                  <a:pt x="5585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>
            <a:off x="-153579" y="8089732"/>
            <a:ext cx="18595158" cy="2197268"/>
            <a:chOff x="0" y="0"/>
            <a:chExt cx="24793544" cy="29296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0" y="0"/>
                  </a:moveTo>
                  <a:lnTo>
                    <a:pt x="12498372" y="0"/>
                  </a:lnTo>
                  <a:lnTo>
                    <a:pt x="12498372" y="2929691"/>
                  </a:lnTo>
                  <a:lnTo>
                    <a:pt x="0" y="292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12295172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12498372" y="0"/>
                  </a:moveTo>
                  <a:lnTo>
                    <a:pt x="0" y="0"/>
                  </a:lnTo>
                  <a:lnTo>
                    <a:pt x="0" y="2929691"/>
                  </a:lnTo>
                  <a:lnTo>
                    <a:pt x="12498372" y="2929691"/>
                  </a:lnTo>
                  <a:lnTo>
                    <a:pt x="12498372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" name="Freeform 8"/>
          <p:cNvSpPr/>
          <p:nvPr/>
        </p:nvSpPr>
        <p:spPr>
          <a:xfrm>
            <a:off x="82188" y="6593749"/>
            <a:ext cx="2698837" cy="3556952"/>
          </a:xfrm>
          <a:custGeom>
            <a:avLst/>
            <a:gdLst/>
            <a:ahLst/>
            <a:cxnLst/>
            <a:rect l="l" t="t" r="r" b="b"/>
            <a:pathLst>
              <a:path w="2698837" h="3556952">
                <a:moveTo>
                  <a:pt x="0" y="0"/>
                </a:moveTo>
                <a:lnTo>
                  <a:pt x="2698837" y="0"/>
                </a:lnTo>
                <a:lnTo>
                  <a:pt x="2698837" y="3556952"/>
                </a:lnTo>
                <a:lnTo>
                  <a:pt x="0" y="35569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9" name="Group 9"/>
          <p:cNvGrpSpPr/>
          <p:nvPr/>
        </p:nvGrpSpPr>
        <p:grpSpPr>
          <a:xfrm>
            <a:off x="2934604" y="3549226"/>
            <a:ext cx="12418793" cy="3188549"/>
            <a:chOff x="0" y="0"/>
            <a:chExt cx="16558390" cy="425139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8575"/>
              <a:ext cx="16558390" cy="1688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6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Berdasarkan data yang ada bahwa Horeca merupakan kategori channel yang memiliki hasil pendapatan paling besar dibandingkan dengan retail.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562934"/>
              <a:ext cx="16558390" cy="1688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60"/>
                </a:lnSpc>
              </a:pPr>
              <a:r>
                <a:rPr lang="en-US" sz="30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dan rata-rata pengeluaran pelanggan paling banyak pada kategori produk “fresh” sebesar 12.000an, produk kedua ada di “grocery”, produk ketiga ada di “milk”, dan seterusnya sesuai data yang ada.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0" y="85163"/>
            <a:ext cx="2710339" cy="1887074"/>
          </a:xfrm>
          <a:custGeom>
            <a:avLst/>
            <a:gdLst/>
            <a:ahLst/>
            <a:cxnLst/>
            <a:rect l="l" t="t" r="r" b="b"/>
            <a:pathLst>
              <a:path w="2710339" h="1887074">
                <a:moveTo>
                  <a:pt x="0" y="0"/>
                </a:moveTo>
                <a:lnTo>
                  <a:pt x="2710339" y="0"/>
                </a:lnTo>
                <a:lnTo>
                  <a:pt x="2710339" y="1887074"/>
                </a:lnTo>
                <a:lnTo>
                  <a:pt x="0" y="18870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5198901" y="1409940"/>
            <a:ext cx="7890197" cy="115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RINGK</a:t>
            </a:r>
            <a:r>
              <a:rPr lang="en-US" sz="8000" b="1">
                <a:solidFill>
                  <a:srgbClr val="E5AF6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ASAN</a:t>
            </a:r>
          </a:p>
        </p:txBody>
      </p:sp>
      <p:sp>
        <p:nvSpPr>
          <p:cNvPr id="15" name="Arrow: Right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2C6D46-F954-D15F-9B81-C76D08E62016}"/>
              </a:ext>
            </a:extLst>
          </p:cNvPr>
          <p:cNvSpPr/>
          <p:nvPr/>
        </p:nvSpPr>
        <p:spPr>
          <a:xfrm>
            <a:off x="15920830" y="8994788"/>
            <a:ext cx="1981200" cy="10497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2997623" y="-97232"/>
            <a:ext cx="5585236" cy="4114800"/>
          </a:xfrm>
          <a:custGeom>
            <a:avLst/>
            <a:gdLst/>
            <a:ahLst/>
            <a:cxnLst/>
            <a:rect l="l" t="t" r="r" b="b"/>
            <a:pathLst>
              <a:path w="5585236" h="4114800">
                <a:moveTo>
                  <a:pt x="0" y="0"/>
                </a:moveTo>
                <a:lnTo>
                  <a:pt x="5585236" y="0"/>
                </a:lnTo>
                <a:lnTo>
                  <a:pt x="5585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-153579" y="8089732"/>
            <a:ext cx="18595158" cy="2197268"/>
            <a:chOff x="0" y="0"/>
            <a:chExt cx="24793544" cy="2929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0" y="0"/>
                  </a:moveTo>
                  <a:lnTo>
                    <a:pt x="12498372" y="0"/>
                  </a:lnTo>
                  <a:lnTo>
                    <a:pt x="12498372" y="2929691"/>
                  </a:lnTo>
                  <a:lnTo>
                    <a:pt x="0" y="292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295172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12498372" y="0"/>
                  </a:moveTo>
                  <a:lnTo>
                    <a:pt x="0" y="0"/>
                  </a:lnTo>
                  <a:lnTo>
                    <a:pt x="0" y="2929691"/>
                  </a:lnTo>
                  <a:lnTo>
                    <a:pt x="12498372" y="2929691"/>
                  </a:lnTo>
                  <a:lnTo>
                    <a:pt x="1249837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4872406" y="3583470"/>
            <a:ext cx="8543188" cy="5097787"/>
          </a:xfrm>
          <a:custGeom>
            <a:avLst/>
            <a:gdLst/>
            <a:ahLst/>
            <a:cxnLst/>
            <a:rect l="l" t="t" r="r" b="b"/>
            <a:pathLst>
              <a:path w="8543188" h="5097787">
                <a:moveTo>
                  <a:pt x="0" y="0"/>
                </a:moveTo>
                <a:lnTo>
                  <a:pt x="8543188" y="0"/>
                </a:lnTo>
                <a:lnTo>
                  <a:pt x="8543188" y="5097787"/>
                </a:lnTo>
                <a:lnTo>
                  <a:pt x="0" y="5097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739086">
            <a:off x="3702395" y="8409919"/>
            <a:ext cx="3087888" cy="798991"/>
          </a:xfrm>
          <a:custGeom>
            <a:avLst/>
            <a:gdLst/>
            <a:ahLst/>
            <a:cxnLst/>
            <a:rect l="l" t="t" r="r" b="b"/>
            <a:pathLst>
              <a:path w="3087888" h="798991">
                <a:moveTo>
                  <a:pt x="0" y="0"/>
                </a:moveTo>
                <a:lnTo>
                  <a:pt x="3087888" y="0"/>
                </a:lnTo>
                <a:lnTo>
                  <a:pt x="3087888" y="798991"/>
                </a:lnTo>
                <a:lnTo>
                  <a:pt x="0" y="7989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1695764">
            <a:off x="11871650" y="3183974"/>
            <a:ext cx="3087888" cy="798991"/>
          </a:xfrm>
          <a:custGeom>
            <a:avLst/>
            <a:gdLst/>
            <a:ahLst/>
            <a:cxnLst/>
            <a:rect l="l" t="t" r="r" b="b"/>
            <a:pathLst>
              <a:path w="3087888" h="798991">
                <a:moveTo>
                  <a:pt x="0" y="0"/>
                </a:moveTo>
                <a:lnTo>
                  <a:pt x="3087888" y="0"/>
                </a:lnTo>
                <a:lnTo>
                  <a:pt x="3087888" y="798991"/>
                </a:lnTo>
                <a:lnTo>
                  <a:pt x="0" y="7989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-348783">
            <a:off x="633363" y="2288672"/>
            <a:ext cx="2085102" cy="1978240"/>
          </a:xfrm>
          <a:custGeom>
            <a:avLst/>
            <a:gdLst/>
            <a:ahLst/>
            <a:cxnLst/>
            <a:rect l="l" t="t" r="r" b="b"/>
            <a:pathLst>
              <a:path w="2085102" h="1978240">
                <a:moveTo>
                  <a:pt x="0" y="0"/>
                </a:moveTo>
                <a:lnTo>
                  <a:pt x="2085102" y="0"/>
                </a:lnTo>
                <a:lnTo>
                  <a:pt x="2085102" y="1978241"/>
                </a:lnTo>
                <a:lnTo>
                  <a:pt x="0" y="1978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1"/>
          <p:cNvSpPr txBox="1"/>
          <p:nvPr/>
        </p:nvSpPr>
        <p:spPr>
          <a:xfrm>
            <a:off x="2813285" y="480618"/>
            <a:ext cx="12661430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AB551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GRAFIK PENGELUARAN </a:t>
            </a:r>
            <a:r>
              <a:rPr lang="en-US" sz="80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TIAP KATEGORI</a:t>
            </a:r>
          </a:p>
        </p:txBody>
      </p:sp>
      <p:sp>
        <p:nvSpPr>
          <p:cNvPr id="12" name="Arrow: Right 1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EA05D89-BC1D-B2BE-7253-43ADCFB5CD21}"/>
              </a:ext>
            </a:extLst>
          </p:cNvPr>
          <p:cNvSpPr/>
          <p:nvPr/>
        </p:nvSpPr>
        <p:spPr>
          <a:xfrm>
            <a:off x="15920830" y="8994788"/>
            <a:ext cx="1981200" cy="10497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2997623" y="-97232"/>
            <a:ext cx="5585236" cy="4114800"/>
          </a:xfrm>
          <a:custGeom>
            <a:avLst/>
            <a:gdLst/>
            <a:ahLst/>
            <a:cxnLst/>
            <a:rect l="l" t="t" r="r" b="b"/>
            <a:pathLst>
              <a:path w="5585236" h="4114800">
                <a:moveTo>
                  <a:pt x="0" y="0"/>
                </a:moveTo>
                <a:lnTo>
                  <a:pt x="5585236" y="0"/>
                </a:lnTo>
                <a:lnTo>
                  <a:pt x="5585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-153579" y="8089732"/>
            <a:ext cx="18595158" cy="2197268"/>
            <a:chOff x="0" y="0"/>
            <a:chExt cx="24793544" cy="2929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0" y="0"/>
                  </a:moveTo>
                  <a:lnTo>
                    <a:pt x="12498372" y="0"/>
                  </a:lnTo>
                  <a:lnTo>
                    <a:pt x="12498372" y="2929691"/>
                  </a:lnTo>
                  <a:lnTo>
                    <a:pt x="0" y="292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295172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12498372" y="0"/>
                  </a:moveTo>
                  <a:lnTo>
                    <a:pt x="0" y="0"/>
                  </a:lnTo>
                  <a:lnTo>
                    <a:pt x="0" y="2929691"/>
                  </a:lnTo>
                  <a:lnTo>
                    <a:pt x="12498372" y="2929691"/>
                  </a:lnTo>
                  <a:lnTo>
                    <a:pt x="1249837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1612660" y="3445941"/>
            <a:ext cx="15062681" cy="15062681"/>
          </a:xfrm>
          <a:custGeom>
            <a:avLst/>
            <a:gdLst/>
            <a:ahLst/>
            <a:cxnLst/>
            <a:rect l="l" t="t" r="r" b="b"/>
            <a:pathLst>
              <a:path w="15062681" h="15062681">
                <a:moveTo>
                  <a:pt x="0" y="0"/>
                </a:moveTo>
                <a:lnTo>
                  <a:pt x="15062680" y="0"/>
                </a:lnTo>
                <a:lnTo>
                  <a:pt x="15062680" y="15062681"/>
                </a:lnTo>
                <a:lnTo>
                  <a:pt x="0" y="150626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308627" y="3139137"/>
            <a:ext cx="8561891" cy="5181887"/>
          </a:xfrm>
          <a:custGeom>
            <a:avLst/>
            <a:gdLst/>
            <a:ahLst/>
            <a:cxnLst/>
            <a:rect l="l" t="t" r="r" b="b"/>
            <a:pathLst>
              <a:path w="8561891" h="5181887">
                <a:moveTo>
                  <a:pt x="0" y="0"/>
                </a:moveTo>
                <a:lnTo>
                  <a:pt x="8561891" y="0"/>
                </a:lnTo>
                <a:lnTo>
                  <a:pt x="8561891" y="5181887"/>
                </a:lnTo>
                <a:lnTo>
                  <a:pt x="0" y="51818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9467185" y="4732908"/>
            <a:ext cx="8472459" cy="5186741"/>
          </a:xfrm>
          <a:custGeom>
            <a:avLst/>
            <a:gdLst/>
            <a:ahLst/>
            <a:cxnLst/>
            <a:rect l="l" t="t" r="r" b="b"/>
            <a:pathLst>
              <a:path w="8472459" h="5186741">
                <a:moveTo>
                  <a:pt x="0" y="0"/>
                </a:moveTo>
                <a:lnTo>
                  <a:pt x="8472459" y="0"/>
                </a:lnTo>
                <a:lnTo>
                  <a:pt x="8472459" y="5186742"/>
                </a:lnTo>
                <a:lnTo>
                  <a:pt x="0" y="5186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 rot="5400000">
            <a:off x="7477128" y="4937862"/>
            <a:ext cx="3333745" cy="908445"/>
          </a:xfrm>
          <a:custGeom>
            <a:avLst/>
            <a:gdLst/>
            <a:ahLst/>
            <a:cxnLst/>
            <a:rect l="l" t="t" r="r" b="b"/>
            <a:pathLst>
              <a:path w="3333745" h="908445">
                <a:moveTo>
                  <a:pt x="0" y="0"/>
                </a:moveTo>
                <a:lnTo>
                  <a:pt x="3333744" y="0"/>
                </a:lnTo>
                <a:lnTo>
                  <a:pt x="3333744" y="908446"/>
                </a:lnTo>
                <a:lnTo>
                  <a:pt x="0" y="908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>
            <a:off x="1962673" y="8072879"/>
            <a:ext cx="4278495" cy="2214121"/>
          </a:xfrm>
          <a:custGeom>
            <a:avLst/>
            <a:gdLst/>
            <a:ahLst/>
            <a:cxnLst/>
            <a:rect l="l" t="t" r="r" b="b"/>
            <a:pathLst>
              <a:path w="4278495" h="2214121">
                <a:moveTo>
                  <a:pt x="0" y="0"/>
                </a:moveTo>
                <a:lnTo>
                  <a:pt x="4278495" y="0"/>
                </a:lnTo>
                <a:lnTo>
                  <a:pt x="4278495" y="2214121"/>
                </a:lnTo>
                <a:lnTo>
                  <a:pt x="0" y="22141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1962673" y="843203"/>
            <a:ext cx="14362654" cy="229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DIAGRAM SEGMEN</a:t>
            </a:r>
            <a:r>
              <a:rPr lang="en-US" sz="8000" b="1">
                <a:solidFill>
                  <a:srgbClr val="E5AF67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TASI PELANGGAN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396846" y="2910508"/>
            <a:ext cx="4278495" cy="2214121"/>
          </a:xfrm>
          <a:custGeom>
            <a:avLst/>
            <a:gdLst/>
            <a:ahLst/>
            <a:cxnLst/>
            <a:rect l="l" t="t" r="r" b="b"/>
            <a:pathLst>
              <a:path w="4278495" h="2214121">
                <a:moveTo>
                  <a:pt x="0" y="0"/>
                </a:moveTo>
                <a:lnTo>
                  <a:pt x="4278494" y="0"/>
                </a:lnTo>
                <a:lnTo>
                  <a:pt x="4278494" y="2214120"/>
                </a:lnTo>
                <a:lnTo>
                  <a:pt x="0" y="22141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3285201" y="8894190"/>
            <a:ext cx="163343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Wilayah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03414" y="3668063"/>
            <a:ext cx="160833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rocchi"/>
                <a:ea typeface="Trocchi"/>
                <a:cs typeface="Trocchi"/>
                <a:sym typeface="Trocchi"/>
              </a:rPr>
              <a:t>Channel</a:t>
            </a:r>
          </a:p>
        </p:txBody>
      </p:sp>
      <p:sp>
        <p:nvSpPr>
          <p:cNvPr id="16" name="Arrow: Right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E4EB743-59C5-4346-A790-78C4E3F55A6F}"/>
              </a:ext>
            </a:extLst>
          </p:cNvPr>
          <p:cNvSpPr/>
          <p:nvPr/>
        </p:nvSpPr>
        <p:spPr>
          <a:xfrm>
            <a:off x="15920830" y="8994788"/>
            <a:ext cx="1981200" cy="10497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2997623" y="-97232"/>
            <a:ext cx="5585236" cy="4114800"/>
          </a:xfrm>
          <a:custGeom>
            <a:avLst/>
            <a:gdLst/>
            <a:ahLst/>
            <a:cxnLst/>
            <a:rect l="l" t="t" r="r" b="b"/>
            <a:pathLst>
              <a:path w="5585236" h="4114800">
                <a:moveTo>
                  <a:pt x="0" y="0"/>
                </a:moveTo>
                <a:lnTo>
                  <a:pt x="5585236" y="0"/>
                </a:lnTo>
                <a:lnTo>
                  <a:pt x="5585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-153579" y="8089732"/>
            <a:ext cx="18595158" cy="2197268"/>
            <a:chOff x="0" y="0"/>
            <a:chExt cx="24793544" cy="29296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0" y="0"/>
                  </a:moveTo>
                  <a:lnTo>
                    <a:pt x="12498372" y="0"/>
                  </a:lnTo>
                  <a:lnTo>
                    <a:pt x="12498372" y="2929691"/>
                  </a:lnTo>
                  <a:lnTo>
                    <a:pt x="0" y="2929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 flipH="1">
              <a:off x="12295172" y="0"/>
              <a:ext cx="12498372" cy="2929691"/>
            </a:xfrm>
            <a:custGeom>
              <a:avLst/>
              <a:gdLst/>
              <a:ahLst/>
              <a:cxnLst/>
              <a:rect l="l" t="t" r="r" b="b"/>
              <a:pathLst>
                <a:path w="12498372" h="2929691">
                  <a:moveTo>
                    <a:pt x="12498372" y="0"/>
                  </a:moveTo>
                  <a:lnTo>
                    <a:pt x="0" y="0"/>
                  </a:lnTo>
                  <a:lnTo>
                    <a:pt x="0" y="2929691"/>
                  </a:lnTo>
                  <a:lnTo>
                    <a:pt x="12498372" y="2929691"/>
                  </a:lnTo>
                  <a:lnTo>
                    <a:pt x="1249837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Freeform 7"/>
          <p:cNvSpPr/>
          <p:nvPr/>
        </p:nvSpPr>
        <p:spPr>
          <a:xfrm>
            <a:off x="-477344" y="337727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-10800000">
            <a:off x="14610902" y="3448699"/>
            <a:ext cx="3971957" cy="3971957"/>
          </a:xfrm>
          <a:custGeom>
            <a:avLst/>
            <a:gdLst/>
            <a:ahLst/>
            <a:cxnLst/>
            <a:rect l="l" t="t" r="r" b="b"/>
            <a:pathLst>
              <a:path w="3971957" h="3971957">
                <a:moveTo>
                  <a:pt x="0" y="0"/>
                </a:moveTo>
                <a:lnTo>
                  <a:pt x="3971957" y="0"/>
                </a:lnTo>
                <a:lnTo>
                  <a:pt x="3971957" y="3971957"/>
                </a:lnTo>
                <a:lnTo>
                  <a:pt x="0" y="39719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8007175" y="2934777"/>
            <a:ext cx="1759535" cy="2165581"/>
          </a:xfrm>
          <a:custGeom>
            <a:avLst/>
            <a:gdLst/>
            <a:ahLst/>
            <a:cxnLst/>
            <a:rect l="l" t="t" r="r" b="b"/>
            <a:pathLst>
              <a:path w="1759535" h="2165581">
                <a:moveTo>
                  <a:pt x="0" y="0"/>
                </a:moveTo>
                <a:lnTo>
                  <a:pt x="1759535" y="0"/>
                </a:lnTo>
                <a:lnTo>
                  <a:pt x="1759535" y="2165582"/>
                </a:lnTo>
                <a:lnTo>
                  <a:pt x="0" y="21655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543333" y="866775"/>
            <a:ext cx="17201335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AB5514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KESIMPULAN DA</a:t>
            </a:r>
            <a:r>
              <a:rPr lang="en-US" sz="80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 REKOMENDASI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66710" y="4046143"/>
            <a:ext cx="7492590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33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dengan tetap menjaga kualitas yang sudah baik</a:t>
            </a:r>
          </a:p>
          <a:p>
            <a:pPr marL="647700" lvl="1" indent="-323850" algn="just">
              <a:lnSpc>
                <a:spcPts val="33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mengadakan promosi atau paket bundling yang menggiurkan pelanggan</a:t>
            </a:r>
          </a:p>
          <a:p>
            <a:pPr marL="647700" lvl="1" indent="-323850" algn="just">
              <a:lnSpc>
                <a:spcPts val="336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memperkuat brand dari produk yang dijual atau dipasarkan, dan lain lain.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3333" y="4046143"/>
            <a:ext cx="7463842" cy="2097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300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Bahwa channel horeca memiliki banyak peminat pada kebutuhan fresh, sedangkan channel retail memiliki banyak peminat pada kebutuhan rumah tangga. Tentu saja ramai pembelian ada pada wilayah 3. </a:t>
            </a:r>
          </a:p>
        </p:txBody>
      </p:sp>
      <p:sp>
        <p:nvSpPr>
          <p:cNvPr id="13" name="Arrow: Right 1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B4B17F5A-0021-0AF5-2C8F-AFC0F714B81A}"/>
              </a:ext>
            </a:extLst>
          </p:cNvPr>
          <p:cNvSpPr/>
          <p:nvPr/>
        </p:nvSpPr>
        <p:spPr>
          <a:xfrm>
            <a:off x="15920830" y="8994788"/>
            <a:ext cx="1981200" cy="10497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149</Words>
  <Application>Microsoft Office PowerPoint</Application>
  <PresentationFormat>Custom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Clear Sans</vt:lpstr>
      <vt:lpstr>Trocchi</vt:lpstr>
      <vt:lpstr>Arial</vt:lpstr>
      <vt:lpstr>Calibri</vt:lpstr>
      <vt:lpstr>Clear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PENGELUARAN PELANGGAN WHOLESALE</dc:title>
  <cp:lastModifiedBy>Aliyatus Syifa</cp:lastModifiedBy>
  <cp:revision>2</cp:revision>
  <dcterms:created xsi:type="dcterms:W3CDTF">2006-08-16T00:00:00Z</dcterms:created>
  <dcterms:modified xsi:type="dcterms:W3CDTF">2024-12-20T12:55:50Z</dcterms:modified>
  <dc:identifier>DAGW5NZ5wWA</dc:identifier>
</cp:coreProperties>
</file>